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21"/>
  </p:notesMasterIdLst>
  <p:sldIdLst>
    <p:sldId id="256" r:id="rId5"/>
    <p:sldId id="294" r:id="rId6"/>
    <p:sldId id="282" r:id="rId7"/>
    <p:sldId id="283" r:id="rId8"/>
    <p:sldId id="288" r:id="rId9"/>
    <p:sldId id="284" r:id="rId10"/>
    <p:sldId id="297" r:id="rId11"/>
    <p:sldId id="285" r:id="rId12"/>
    <p:sldId id="295" r:id="rId13"/>
    <p:sldId id="298" r:id="rId14"/>
    <p:sldId id="291" r:id="rId15"/>
    <p:sldId id="292" r:id="rId16"/>
    <p:sldId id="293" r:id="rId17"/>
    <p:sldId id="299" r:id="rId18"/>
    <p:sldId id="286" r:id="rId19"/>
    <p:sldId id="281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0596AE"/>
    <a:srgbClr val="064885"/>
    <a:srgbClr val="0595AE"/>
    <a:srgbClr val="E6E6E6"/>
    <a:srgbClr val="001A72"/>
    <a:srgbClr val="057CA1"/>
    <a:srgbClr val="05568F"/>
    <a:srgbClr val="064077"/>
    <a:srgbClr val="058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660"/>
  </p:normalViewPr>
  <p:slideViewPr>
    <p:cSldViewPr snapToGrid="0">
      <p:cViewPr>
        <p:scale>
          <a:sx n="120" d="100"/>
          <a:sy n="120" d="100"/>
        </p:scale>
        <p:origin x="142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2024/9/27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在庫分析アプリ（トライ版）操作方法について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lang="en-US" altLang="ja-JP" dirty="0"/>
              <a:t>9</a:t>
            </a:r>
            <a:r>
              <a:rPr kumimoji="1" lang="ja-JP" altLang="en-US" dirty="0"/>
              <a:t>月</a:t>
            </a:r>
            <a:r>
              <a:rPr kumimoji="1" lang="en-US" altLang="ja-JP" dirty="0"/>
              <a:t>27</a:t>
            </a:r>
            <a:r>
              <a:rPr kumimoji="1" lang="ja-JP" altLang="en-US" dirty="0"/>
              <a:t>日</a:t>
            </a:r>
            <a:endParaRPr kumimoji="1" lang="en-US" altLang="ja-JP" dirty="0"/>
          </a:p>
          <a:p>
            <a:r>
              <a:rPr lang="en-US" altLang="ja-JP" dirty="0"/>
              <a:t>DS</a:t>
            </a:r>
            <a:r>
              <a:rPr lang="ja-JP" altLang="en-US" dirty="0"/>
              <a:t>部　</a:t>
            </a:r>
            <a:r>
              <a:rPr lang="en-US" altLang="ja-JP" dirty="0"/>
              <a:t>AI</a:t>
            </a:r>
            <a:r>
              <a:rPr lang="ja-JP" altLang="en-US" dirty="0"/>
              <a:t>センシング</a:t>
            </a:r>
            <a:r>
              <a:rPr lang="en-US" altLang="ja-JP" dirty="0"/>
              <a:t>1</a:t>
            </a:r>
            <a:r>
              <a:rPr lang="ja-JP" altLang="en-US" dirty="0"/>
              <a:t>室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737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E541795-886C-3E51-3BDB-B4B24DA51A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0E3D90-BDBA-E96A-E758-2FE93BB4F0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43464BB-5CF7-8A60-2899-15A85900BD1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71C5861-F5BF-73EE-A365-3EEF84DA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26" y="1274758"/>
            <a:ext cx="9087416" cy="503396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650F53-27FE-B0E5-B631-5AFDF2BF8B00}"/>
              </a:ext>
            </a:extLst>
          </p:cNvPr>
          <p:cNvSpPr txBox="1"/>
          <p:nvPr/>
        </p:nvSpPr>
        <p:spPr>
          <a:xfrm>
            <a:off x="407368" y="809153"/>
            <a:ext cx="896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lang="ja-JP" altLang="en-US" dirty="0"/>
              <a:t>続き</a:t>
            </a:r>
            <a:r>
              <a:rPr lang="en-US" altLang="ja-JP" dirty="0"/>
              <a:t>. </a:t>
            </a:r>
            <a:r>
              <a:rPr lang="ja-JP" altLang="en-US" dirty="0"/>
              <a:t>「登録する」ボタンを押すと、データのダウンロードと前処理が開始します</a:t>
            </a:r>
            <a:endParaRPr lang="en-US" altLang="ja-JP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B8391F5-AB18-6408-E40D-A82E8304C886}"/>
              </a:ext>
            </a:extLst>
          </p:cNvPr>
          <p:cNvSpPr txBox="1"/>
          <p:nvPr/>
        </p:nvSpPr>
        <p:spPr>
          <a:xfrm>
            <a:off x="6389897" y="4327359"/>
            <a:ext cx="535902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画面下部に品番情報が表示されたら実行完了です</a:t>
            </a:r>
            <a:endParaRPr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FF0000"/>
                </a:solidFill>
              </a:rPr>
              <a:t>（</a:t>
            </a:r>
            <a:r>
              <a:rPr lang="en-US" altLang="ja-JP" b="1" dirty="0">
                <a:solidFill>
                  <a:srgbClr val="FF0000"/>
                </a:solidFill>
              </a:rPr>
              <a:t>30</a:t>
            </a:r>
            <a:r>
              <a:rPr lang="ja-JP" altLang="en-US" b="1" dirty="0">
                <a:solidFill>
                  <a:srgbClr val="FF0000"/>
                </a:solidFill>
              </a:rPr>
              <a:t>秒以上時間がかかります）</a:t>
            </a:r>
            <a:endParaRPr lang="en-US" altLang="ja-JP" b="1" dirty="0">
              <a:solidFill>
                <a:srgbClr val="FF0000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BEA1CDD-BCBC-4419-82B3-F68D9EECEA6B}"/>
              </a:ext>
            </a:extLst>
          </p:cNvPr>
          <p:cNvSpPr/>
          <p:nvPr/>
        </p:nvSpPr>
        <p:spPr>
          <a:xfrm>
            <a:off x="3567088" y="5300330"/>
            <a:ext cx="4619981" cy="695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6069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>
            <a:extLst>
              <a:ext uri="{FF2B5EF4-FFF2-40B4-BE49-F238E27FC236}">
                <a16:creationId xmlns:a16="http://schemas.microsoft.com/office/drawing/2014/main" id="{8503D281-780A-D06A-2B67-276BC5AD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4" r="1055"/>
          <a:stretch/>
        </p:blipFill>
        <p:spPr>
          <a:xfrm>
            <a:off x="6463298" y="4218197"/>
            <a:ext cx="2424669" cy="214048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F4F9BF6-D76F-451A-E0D1-CCEBA5A9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4" r="1055"/>
          <a:stretch/>
        </p:blipFill>
        <p:spPr>
          <a:xfrm>
            <a:off x="6463297" y="1605001"/>
            <a:ext cx="2424669" cy="214048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80313224-12F6-2190-DE22-284800F884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48" r="20292" b="5439"/>
          <a:stretch/>
        </p:blipFill>
        <p:spPr>
          <a:xfrm>
            <a:off x="761455" y="1263163"/>
            <a:ext cx="4993396" cy="5123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52BC0D8-62BB-1991-C295-21E3795D2AF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5222" y="749369"/>
            <a:ext cx="11341555" cy="5637600"/>
          </a:xfrm>
        </p:spPr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A46B86-3298-41E2-06BC-2E4867C435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FFD7F4-5DDA-E6E0-61FD-AF54B1390B6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4D31097-F0A9-6022-2DDD-34CE2AC3C7B3}"/>
              </a:ext>
            </a:extLst>
          </p:cNvPr>
          <p:cNvSpPr txBox="1"/>
          <p:nvPr/>
        </p:nvSpPr>
        <p:spPr>
          <a:xfrm>
            <a:off x="407368" y="809153"/>
            <a:ext cx="942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3. </a:t>
            </a:r>
            <a:r>
              <a:rPr lang="ja-JP" altLang="en-US" dirty="0"/>
              <a:t>ステップ２の入力ボックスに開始日と終了日を入力し、「登録する」ボタンを押します</a:t>
            </a:r>
            <a:endParaRPr lang="en-US" altLang="ja-JP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45386D1-8CD7-0067-AE83-2120BF87C764}"/>
              </a:ext>
            </a:extLst>
          </p:cNvPr>
          <p:cNvSpPr/>
          <p:nvPr/>
        </p:nvSpPr>
        <p:spPr>
          <a:xfrm>
            <a:off x="946238" y="3844686"/>
            <a:ext cx="1834175" cy="1342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4C37822-A1A0-5A64-5DEF-5DE5C153FDAE}"/>
              </a:ext>
            </a:extLst>
          </p:cNvPr>
          <p:cNvSpPr/>
          <p:nvPr/>
        </p:nvSpPr>
        <p:spPr>
          <a:xfrm>
            <a:off x="946237" y="4190215"/>
            <a:ext cx="1834176" cy="134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86810C9-2AA5-CC70-8512-0C430EF5D91A}"/>
              </a:ext>
            </a:extLst>
          </p:cNvPr>
          <p:cNvSpPr txBox="1"/>
          <p:nvPr/>
        </p:nvSpPr>
        <p:spPr>
          <a:xfrm>
            <a:off x="6463297" y="1258069"/>
            <a:ext cx="5321334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方法１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AC440F-B036-0BA0-F44B-F4FAAE8A1A20}"/>
              </a:ext>
            </a:extLst>
          </p:cNvPr>
          <p:cNvSpPr txBox="1"/>
          <p:nvPr/>
        </p:nvSpPr>
        <p:spPr>
          <a:xfrm>
            <a:off x="6463298" y="3841871"/>
            <a:ext cx="5321333" cy="30526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</a:t>
            </a:r>
            <a:r>
              <a:rPr lang="en-US" altLang="ja-JP" sz="1400" b="1" dirty="0">
                <a:solidFill>
                  <a:schemeClr val="bg1"/>
                </a:solidFill>
              </a:rPr>
              <a:t>2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65EEA42-F4EA-579F-FA96-9F62361B74D2}"/>
              </a:ext>
            </a:extLst>
          </p:cNvPr>
          <p:cNvSpPr/>
          <p:nvPr/>
        </p:nvSpPr>
        <p:spPr>
          <a:xfrm>
            <a:off x="6641611" y="2062107"/>
            <a:ext cx="2091842" cy="165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A0FECD-9FEB-530E-D35C-88914C34408A}"/>
              </a:ext>
            </a:extLst>
          </p:cNvPr>
          <p:cNvSpPr/>
          <p:nvPr/>
        </p:nvSpPr>
        <p:spPr>
          <a:xfrm>
            <a:off x="6641611" y="4873426"/>
            <a:ext cx="1392046" cy="14852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1C143050-398E-81F0-6EC6-78A88ABD44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2847631" y="2675242"/>
            <a:ext cx="3615666" cy="13606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ECAF13A-110C-E8CA-7F97-E941E0D7B13C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2847631" y="4144261"/>
            <a:ext cx="3615667" cy="1144177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65A55FF-3910-08CE-43F9-7609A1D3AF2F}"/>
              </a:ext>
            </a:extLst>
          </p:cNvPr>
          <p:cNvSpPr txBox="1"/>
          <p:nvPr/>
        </p:nvSpPr>
        <p:spPr>
          <a:xfrm>
            <a:off x="7337634" y="2056034"/>
            <a:ext cx="832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b="1" dirty="0">
                <a:solidFill>
                  <a:schemeClr val="bg1">
                    <a:lumMod val="50000"/>
                  </a:schemeClr>
                </a:solidFill>
              </a:rPr>
              <a:t>入力ボックス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71C6675-B3E4-7E11-3C7B-D092F9F8CF26}"/>
              </a:ext>
            </a:extLst>
          </p:cNvPr>
          <p:cNvSpPr txBox="1"/>
          <p:nvPr/>
        </p:nvSpPr>
        <p:spPr>
          <a:xfrm>
            <a:off x="7337634" y="4690689"/>
            <a:ext cx="832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b="1" dirty="0">
                <a:solidFill>
                  <a:schemeClr val="bg1">
                    <a:lumMod val="50000"/>
                  </a:schemeClr>
                </a:solidFill>
              </a:rPr>
              <a:t>入力ボックス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7F448A9-21BA-35CC-2245-852AAF43DD38}"/>
              </a:ext>
            </a:extLst>
          </p:cNvPr>
          <p:cNvSpPr txBox="1"/>
          <p:nvPr/>
        </p:nvSpPr>
        <p:spPr>
          <a:xfrm>
            <a:off x="8967610" y="2005843"/>
            <a:ext cx="3224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入力ボックスに日付を入力する</a:t>
            </a:r>
          </a:p>
          <a:p>
            <a:r>
              <a:rPr lang="en-US" altLang="ja-JP" sz="1400" dirty="0"/>
              <a:t>YYYY/MM/DD</a:t>
            </a:r>
            <a:r>
              <a:rPr lang="ja-JP" altLang="en-US" sz="1400" dirty="0"/>
              <a:t>形式で日付を入力</a:t>
            </a:r>
            <a:endParaRPr lang="en-US" altLang="ja-JP" sz="1400" dirty="0"/>
          </a:p>
          <a:p>
            <a:r>
              <a:rPr lang="ja-JP" altLang="en-US" sz="1400" dirty="0"/>
              <a:t>してください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全角入力はできません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例：</a:t>
            </a:r>
            <a:r>
              <a:rPr lang="en-US" altLang="ja-JP" sz="1400" dirty="0"/>
              <a:t>2024/06/17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D602BF3-15FD-6DD8-8EB2-AEC8DD94E7B4}"/>
              </a:ext>
            </a:extLst>
          </p:cNvPr>
          <p:cNvSpPr txBox="1"/>
          <p:nvPr/>
        </p:nvSpPr>
        <p:spPr>
          <a:xfrm>
            <a:off x="8967610" y="4906133"/>
            <a:ext cx="32243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カレンダーから対象日付を選択する</a:t>
            </a:r>
          </a:p>
          <a:p>
            <a:r>
              <a:rPr lang="ja-JP" altLang="en-US" sz="1400" dirty="0"/>
              <a:t>入力ボックスをクリックすると、</a:t>
            </a:r>
            <a:endParaRPr lang="en-US" altLang="ja-JP" sz="1400" dirty="0"/>
          </a:p>
          <a:p>
            <a:r>
              <a:rPr lang="ja-JP" altLang="en-US" sz="1400" dirty="0"/>
              <a:t>カレンダーが表示されます</a:t>
            </a:r>
            <a:endParaRPr lang="en-US" altLang="ja-JP" sz="1400" dirty="0"/>
          </a:p>
          <a:p>
            <a:r>
              <a:rPr lang="ja-JP" altLang="en-US" sz="1400" dirty="0"/>
              <a:t>対象日付をクリックください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4F2DDAA-2237-E4CF-2DAE-17ED64466669}"/>
              </a:ext>
            </a:extLst>
          </p:cNvPr>
          <p:cNvSpPr/>
          <p:nvPr/>
        </p:nvSpPr>
        <p:spPr>
          <a:xfrm>
            <a:off x="946237" y="4409160"/>
            <a:ext cx="313721" cy="134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4409B298-CCF4-5C48-15BA-96E32E95A8CF}"/>
              </a:ext>
            </a:extLst>
          </p:cNvPr>
          <p:cNvCxnSpPr>
            <a:cxnSpLocks/>
          </p:cNvCxnSpPr>
          <p:nvPr/>
        </p:nvCxnSpPr>
        <p:spPr>
          <a:xfrm flipH="1">
            <a:off x="1318437" y="4364665"/>
            <a:ext cx="515679" cy="106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0FCBC2B-682C-C448-B3F8-1D86244A7363}"/>
              </a:ext>
            </a:extLst>
          </p:cNvPr>
          <p:cNvSpPr txBox="1"/>
          <p:nvPr/>
        </p:nvSpPr>
        <p:spPr>
          <a:xfrm>
            <a:off x="7706000" y="1722990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直接入力する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AEF14B9-4DA9-6721-783B-1B19C3501C4B}"/>
              </a:ext>
            </a:extLst>
          </p:cNvPr>
          <p:cNvSpPr txBox="1"/>
          <p:nvPr/>
        </p:nvSpPr>
        <p:spPr>
          <a:xfrm>
            <a:off x="7970230" y="6272872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ここから選ぶ</a:t>
            </a:r>
          </a:p>
        </p:txBody>
      </p:sp>
    </p:spTree>
    <p:extLst>
      <p:ext uri="{BB962C8B-B14F-4D97-AF65-F5344CB8AC3E}">
        <p14:creationId xmlns:p14="http://schemas.microsoft.com/office/powerpoint/2010/main" val="95981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0907960-E2D6-8DEC-78A5-C848054F188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DE3E00D-044B-EE2B-B620-B633CCB978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BEE020-DE0A-F5C0-3BB2-D7514091C1D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9DA83E-A959-4655-3920-68608FFE2313}"/>
              </a:ext>
            </a:extLst>
          </p:cNvPr>
          <p:cNvSpPr txBox="1"/>
          <p:nvPr/>
        </p:nvSpPr>
        <p:spPr>
          <a:xfrm>
            <a:off x="407368" y="809153"/>
            <a:ext cx="665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 dirty="0"/>
              <a:t>続き</a:t>
            </a:r>
            <a:r>
              <a:rPr lang="en-US" altLang="ja-JP" dirty="0"/>
              <a:t>. </a:t>
            </a:r>
            <a:r>
              <a:rPr lang="ja-JP" altLang="en-US" dirty="0"/>
              <a:t>「登録する」ボタンを押すと、在庫推移が表示されます</a:t>
            </a:r>
            <a:endParaRPr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4F74D0D-8AA2-DB01-E404-DB5DBF10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5" y="1220242"/>
            <a:ext cx="10649329" cy="50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9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D28E1EB7-2363-8685-EB4E-500F2B4438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E068561-0B64-704B-DACF-A9969F264A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96A79D-38F4-99A6-3647-12BB95E335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A8AA401-FC40-DBB9-405A-795DFDB5CA50}"/>
              </a:ext>
            </a:extLst>
          </p:cNvPr>
          <p:cNvSpPr txBox="1"/>
          <p:nvPr/>
        </p:nvSpPr>
        <p:spPr>
          <a:xfrm>
            <a:off x="407368" y="809153"/>
            <a:ext cx="10347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4. </a:t>
            </a:r>
            <a:r>
              <a:rPr lang="ja-JP" altLang="en-US" dirty="0"/>
              <a:t>ステップ３の入力ボックスに要因分析を行いたい時間を入力し、「登録する」ボタンを押します</a:t>
            </a:r>
            <a:endParaRPr lang="en-US" altLang="ja-JP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CE23498-2145-CB73-D02B-66A9B0D06F1B}"/>
              </a:ext>
            </a:extLst>
          </p:cNvPr>
          <p:cNvSpPr/>
          <p:nvPr/>
        </p:nvSpPr>
        <p:spPr>
          <a:xfrm>
            <a:off x="829595" y="5131339"/>
            <a:ext cx="1291813" cy="1173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87F7A60-ECB3-F2DF-3F1F-41F81E6F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6" t="28187" r="35608" b="4386"/>
          <a:stretch/>
        </p:blipFill>
        <p:spPr>
          <a:xfrm>
            <a:off x="703994" y="1305438"/>
            <a:ext cx="4904681" cy="50294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80BE2A5-1A84-D795-E3D9-4C99069ADA38}"/>
              </a:ext>
            </a:extLst>
          </p:cNvPr>
          <p:cNvSpPr txBox="1"/>
          <p:nvPr/>
        </p:nvSpPr>
        <p:spPr>
          <a:xfrm>
            <a:off x="5889028" y="1333277"/>
            <a:ext cx="5895604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方法１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F68A1DE-8A90-A76C-23D7-444B6B2F5B53}"/>
              </a:ext>
            </a:extLst>
          </p:cNvPr>
          <p:cNvSpPr txBox="1"/>
          <p:nvPr/>
        </p:nvSpPr>
        <p:spPr>
          <a:xfrm>
            <a:off x="5881423" y="3635701"/>
            <a:ext cx="5903209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</a:t>
            </a:r>
            <a:r>
              <a:rPr lang="en-US" altLang="ja-JP" sz="1400" b="1" dirty="0">
                <a:solidFill>
                  <a:schemeClr val="bg1"/>
                </a:solidFill>
              </a:rPr>
              <a:t>2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859F330-F4C6-AF37-F43C-F47020964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028" y="1703109"/>
            <a:ext cx="2988206" cy="1771683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075EB67-447C-A042-BC23-A0312714EE58}"/>
              </a:ext>
            </a:extLst>
          </p:cNvPr>
          <p:cNvSpPr txBox="1"/>
          <p:nvPr/>
        </p:nvSpPr>
        <p:spPr>
          <a:xfrm>
            <a:off x="8967610" y="1919884"/>
            <a:ext cx="32243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入力ボックスに日付を入力する</a:t>
            </a:r>
          </a:p>
          <a:p>
            <a:r>
              <a:rPr lang="en-US" altLang="ja-JP" sz="1400" dirty="0"/>
              <a:t>YYYY/MM/DD HH</a:t>
            </a:r>
            <a:r>
              <a:rPr lang="ja-JP" altLang="en-US" sz="1400" dirty="0"/>
              <a:t>形式で日時を入力</a:t>
            </a:r>
            <a:endParaRPr lang="en-US" altLang="ja-JP" sz="1400" dirty="0"/>
          </a:p>
          <a:p>
            <a:r>
              <a:rPr lang="ja-JP" altLang="en-US" sz="1400" dirty="0"/>
              <a:t>してください</a:t>
            </a:r>
            <a:endParaRPr lang="en-US" altLang="ja-JP" sz="1400" dirty="0"/>
          </a:p>
          <a:p>
            <a:r>
              <a:rPr lang="en-US" altLang="ja-JP" sz="1400" dirty="0"/>
              <a:t>※</a:t>
            </a:r>
            <a:r>
              <a:rPr lang="ja-JP" altLang="en-US" sz="1400" dirty="0"/>
              <a:t>全角入力はできません</a:t>
            </a:r>
            <a:endParaRPr lang="en-US" altLang="ja-JP" sz="1400" dirty="0"/>
          </a:p>
          <a:p>
            <a:endParaRPr lang="en-US" altLang="ja-JP" sz="1400" dirty="0"/>
          </a:p>
          <a:p>
            <a:r>
              <a:rPr lang="ja-JP" altLang="en-US" sz="1400" dirty="0"/>
              <a:t>例：</a:t>
            </a:r>
            <a:r>
              <a:rPr lang="en-US" altLang="ja-JP" sz="1400" dirty="0"/>
              <a:t>2024/06/17</a:t>
            </a:r>
            <a:r>
              <a:rPr lang="ja-JP" altLang="en-US" sz="1400" dirty="0"/>
              <a:t> </a:t>
            </a:r>
            <a:r>
              <a:rPr lang="en-US" altLang="ja-JP" sz="1400" dirty="0"/>
              <a:t>23:00</a:t>
            </a: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55D5C39-69E8-31A5-B5F2-5F206C5277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0"/>
          <a:stretch/>
        </p:blipFill>
        <p:spPr>
          <a:xfrm>
            <a:off x="5874968" y="4042333"/>
            <a:ext cx="2866650" cy="2482065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C549EE40-0BE2-BEF8-3175-6E502C89E139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078367" y="2588951"/>
            <a:ext cx="2810661" cy="2659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9DA92E93-202A-A6E4-8872-991A8ABB2A77}"/>
              </a:ext>
            </a:extLst>
          </p:cNvPr>
          <p:cNvSpPr/>
          <p:nvPr/>
        </p:nvSpPr>
        <p:spPr>
          <a:xfrm>
            <a:off x="829595" y="5322307"/>
            <a:ext cx="2126256" cy="17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5F7FB36F-C254-42DD-548D-1CF06020E704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075830" y="5283366"/>
            <a:ext cx="2799138" cy="1435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0D6F43D-08EE-1287-8E9F-A6FAE5CFBB94}"/>
              </a:ext>
            </a:extLst>
          </p:cNvPr>
          <p:cNvSpPr txBox="1"/>
          <p:nvPr/>
        </p:nvSpPr>
        <p:spPr>
          <a:xfrm>
            <a:off x="8826535" y="4842131"/>
            <a:ext cx="32243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セレクトボックスから対象日付を</a:t>
            </a:r>
            <a:endParaRPr lang="en-US" altLang="ja-JP" sz="1400" b="1" dirty="0"/>
          </a:p>
          <a:p>
            <a:r>
              <a:rPr lang="ja-JP" altLang="en-US" sz="1400" b="1" dirty="0"/>
              <a:t>選択する</a:t>
            </a:r>
          </a:p>
          <a:p>
            <a:r>
              <a:rPr lang="ja-JP" altLang="en-US" sz="1400" dirty="0"/>
              <a:t>入力ボックスをクリックすると、</a:t>
            </a:r>
            <a:endParaRPr lang="en-US" altLang="ja-JP" sz="1400" dirty="0"/>
          </a:p>
          <a:p>
            <a:r>
              <a:rPr lang="ja-JP" altLang="en-US" sz="1400" dirty="0"/>
              <a:t>セレクトボックスが表示されます</a:t>
            </a:r>
            <a:endParaRPr lang="en-US" altLang="ja-JP" sz="1400" dirty="0"/>
          </a:p>
          <a:p>
            <a:r>
              <a:rPr lang="ja-JP" altLang="en-US" sz="1400" dirty="0"/>
              <a:t>対象日時をクリックください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7C0F2EC-865D-3F3E-F407-E49E410F7CA3}"/>
              </a:ext>
            </a:extLst>
          </p:cNvPr>
          <p:cNvSpPr/>
          <p:nvPr/>
        </p:nvSpPr>
        <p:spPr>
          <a:xfrm>
            <a:off x="829595" y="5562114"/>
            <a:ext cx="440996" cy="174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CD94B29B-88DC-AA9B-A3B3-9A34798CD14F}"/>
              </a:ext>
            </a:extLst>
          </p:cNvPr>
          <p:cNvCxnSpPr>
            <a:cxnSpLocks/>
          </p:cNvCxnSpPr>
          <p:nvPr/>
        </p:nvCxnSpPr>
        <p:spPr>
          <a:xfrm flipH="1">
            <a:off x="1355508" y="5586312"/>
            <a:ext cx="515679" cy="1063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CCB48C7D-E89E-8609-51A3-BF38148B8922}"/>
              </a:ext>
            </a:extLst>
          </p:cNvPr>
          <p:cNvSpPr/>
          <p:nvPr/>
        </p:nvSpPr>
        <p:spPr>
          <a:xfrm>
            <a:off x="6145286" y="2296633"/>
            <a:ext cx="2556031" cy="207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247AAE6-C795-7ACE-3DA3-0418C2245C5E}"/>
              </a:ext>
            </a:extLst>
          </p:cNvPr>
          <p:cNvSpPr/>
          <p:nvPr/>
        </p:nvSpPr>
        <p:spPr>
          <a:xfrm>
            <a:off x="6096001" y="4772246"/>
            <a:ext cx="2464242" cy="1632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1D30F52-193E-9661-B012-03737B290328}"/>
              </a:ext>
            </a:extLst>
          </p:cNvPr>
          <p:cNvSpPr txBox="1"/>
          <p:nvPr/>
        </p:nvSpPr>
        <p:spPr>
          <a:xfrm>
            <a:off x="7706000" y="1722990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直接入力する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C1F467AB-3A43-B2EE-B389-F5ED3F15D133}"/>
              </a:ext>
            </a:extLst>
          </p:cNvPr>
          <p:cNvSpPr txBox="1"/>
          <p:nvPr/>
        </p:nvSpPr>
        <p:spPr>
          <a:xfrm>
            <a:off x="7105271" y="5530216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ここから選ぶ</a:t>
            </a:r>
          </a:p>
        </p:txBody>
      </p:sp>
    </p:spTree>
    <p:extLst>
      <p:ext uri="{BB962C8B-B14F-4D97-AF65-F5344CB8AC3E}">
        <p14:creationId xmlns:p14="http://schemas.microsoft.com/office/powerpoint/2010/main" val="310524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45AAE2B-D40E-0740-9CFF-F03B82AB32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6EFD87-D61E-8DD1-353C-0CB0383F0FD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8B7EDE-72D1-BC2A-10B5-CC2B152B933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3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C889CAE-5D5A-CDD0-6E9B-C1312185A6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D6178A-FA3B-8DC5-F47F-05D42428A7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958B89-4289-C4F9-24DE-0D7A19D33A9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EB3F923-F1CA-2DE3-986D-1B9F5309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" y="2076105"/>
            <a:ext cx="7259063" cy="45726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EDC4B1F-9A0A-A0A5-64AB-D4919478B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7" y="2919750"/>
            <a:ext cx="4025017" cy="34852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9A8CC2-AC6C-32E2-9293-36DDD8432B02}"/>
              </a:ext>
            </a:extLst>
          </p:cNvPr>
          <p:cNvSpPr txBox="1"/>
          <p:nvPr/>
        </p:nvSpPr>
        <p:spPr>
          <a:xfrm>
            <a:off x="443077" y="156433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ダブルクリック</a:t>
            </a:r>
            <a:endParaRPr lang="en-US" altLang="ja-JP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F8A959A-62E2-AAD4-5BC0-9AE3B1E54FF2}"/>
              </a:ext>
            </a:extLst>
          </p:cNvPr>
          <p:cNvSpPr txBox="1"/>
          <p:nvPr/>
        </p:nvSpPr>
        <p:spPr>
          <a:xfrm>
            <a:off x="443077" y="26086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ダブルクリック</a:t>
            </a: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6556AFC7-1AAE-97ED-664E-765F138E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182" y="2704999"/>
            <a:ext cx="2219635" cy="144800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2F4F479-3C41-6887-FEC5-2A4A85B5A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131" y="3102964"/>
            <a:ext cx="4182695" cy="298764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8D975AE-6D8D-70F9-D71D-ED4877285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997" y="3687580"/>
            <a:ext cx="4477197" cy="317042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D3DE1A95-03E9-F0E2-B401-4E8F8730FB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046" y="4023390"/>
            <a:ext cx="5696745" cy="4134427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AED3A521-EB64-D8D2-347D-2829E52DC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4145" y="4692766"/>
            <a:ext cx="5753903" cy="407726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EF622B46-EDB5-F054-4B53-F89740D34E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3482" y="5150412"/>
            <a:ext cx="5677692" cy="4086795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C216B454-D50A-A864-2208-4CF5594055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6340" y="4579217"/>
            <a:ext cx="6310449" cy="308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9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11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67DE7628-1DA7-B4D4-DBE1-20E8678BA0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B8745C-3179-3782-2226-A04D96B438B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342E66-3FBB-4ADD-20FE-120C899985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47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EA884CF-D47F-40C9-2898-8AFA570862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27111E-7FA7-9883-FC40-5F959629FB0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0. </a:t>
            </a:r>
            <a:r>
              <a:rPr kumimoji="1" lang="ja-JP" altLang="en-US" dirty="0"/>
              <a:t>「リモートデスクトップ接続」アプリの立ち上げ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0D6902-1172-4C3C-7349-92730C32D63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BED9512-88DD-B95D-3426-21ACFAB19EE3}"/>
              </a:ext>
            </a:extLst>
          </p:cNvPr>
          <p:cNvSpPr txBox="1"/>
          <p:nvPr/>
        </p:nvSpPr>
        <p:spPr>
          <a:xfrm>
            <a:off x="443077" y="767396"/>
            <a:ext cx="526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</a:t>
            </a:r>
            <a:r>
              <a:rPr kumimoji="1" lang="ja-JP" altLang="en-US" dirty="0"/>
              <a:t>タスクバーから</a:t>
            </a:r>
            <a:r>
              <a:rPr lang="ja-JP" altLang="en-US" dirty="0"/>
              <a:t>検索ボックスをクリックします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A85FD5E-488B-A478-EB5D-AA3B416B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4" y="1164187"/>
            <a:ext cx="3919280" cy="2568817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35C3CEC-BEFE-705D-30C9-52196E853076}"/>
              </a:ext>
            </a:extLst>
          </p:cNvPr>
          <p:cNvSpPr/>
          <p:nvPr/>
        </p:nvSpPr>
        <p:spPr>
          <a:xfrm>
            <a:off x="972385" y="1324336"/>
            <a:ext cx="3523787" cy="223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0234B4-4FE0-5FF7-DA7F-8018FDF3949C}"/>
              </a:ext>
            </a:extLst>
          </p:cNvPr>
          <p:cNvSpPr txBox="1"/>
          <p:nvPr/>
        </p:nvSpPr>
        <p:spPr>
          <a:xfrm>
            <a:off x="443077" y="3868577"/>
            <a:ext cx="4807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2. </a:t>
            </a:r>
            <a:r>
              <a:rPr kumimoji="1" lang="ja-JP" altLang="en-US" dirty="0"/>
              <a:t>検索ボックスで「リモート」と入力します</a:t>
            </a:r>
            <a:endParaRPr lang="en-US" altLang="ja-JP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1E9E976-1946-F6A0-F173-15E7B3BF3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" b="24195"/>
          <a:stretch/>
        </p:blipFill>
        <p:spPr>
          <a:xfrm>
            <a:off x="777614" y="4237909"/>
            <a:ext cx="3919280" cy="2269543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0217036-C898-7FA2-111A-4023690F06F0}"/>
              </a:ext>
            </a:extLst>
          </p:cNvPr>
          <p:cNvSpPr/>
          <p:nvPr/>
        </p:nvSpPr>
        <p:spPr>
          <a:xfrm>
            <a:off x="937444" y="4415883"/>
            <a:ext cx="3759450" cy="191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83AD656-FBF4-A533-7B6C-C3D96F3724B4}"/>
              </a:ext>
            </a:extLst>
          </p:cNvPr>
          <p:cNvSpPr txBox="1"/>
          <p:nvPr/>
        </p:nvSpPr>
        <p:spPr>
          <a:xfrm>
            <a:off x="6441138" y="767396"/>
            <a:ext cx="550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kumimoji="1" lang="en-US" altLang="ja-JP" dirty="0"/>
              <a:t>. </a:t>
            </a:r>
            <a:r>
              <a:rPr kumimoji="1" lang="ja-JP" altLang="en-US" dirty="0"/>
              <a:t>「リモートデスクトップ接続」をクリックします</a:t>
            </a:r>
            <a:endParaRPr lang="en-US" altLang="ja-JP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FFFFA2F0-AC20-711A-097B-6FF0B138C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1" b="24195"/>
          <a:stretch/>
        </p:blipFill>
        <p:spPr>
          <a:xfrm>
            <a:off x="6962400" y="1164187"/>
            <a:ext cx="3919280" cy="2269543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20F661B-930D-F48A-F363-6ED388E7473A}"/>
              </a:ext>
            </a:extLst>
          </p:cNvPr>
          <p:cNvSpPr/>
          <p:nvPr/>
        </p:nvSpPr>
        <p:spPr>
          <a:xfrm>
            <a:off x="7080279" y="2056285"/>
            <a:ext cx="1747026" cy="3033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6D3D1FA3-61A1-023B-3CD2-0291B8402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3" b="1042"/>
          <a:stretch/>
        </p:blipFill>
        <p:spPr>
          <a:xfrm>
            <a:off x="7690649" y="4380352"/>
            <a:ext cx="2787037" cy="200616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9E1DC6D-244F-9827-DBD4-3778049C0E6E}"/>
              </a:ext>
            </a:extLst>
          </p:cNvPr>
          <p:cNvSpPr txBox="1"/>
          <p:nvPr/>
        </p:nvSpPr>
        <p:spPr>
          <a:xfrm>
            <a:off x="6452677" y="3932166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「リモートデスクトップ接続」</a:t>
            </a:r>
            <a:r>
              <a:rPr lang="ja-JP" altLang="en-US" dirty="0"/>
              <a:t>が立ち上がります</a:t>
            </a:r>
            <a:endParaRPr kumimoji="1" lang="en-US" altLang="ja-JP" dirty="0"/>
          </a:p>
        </p:txBody>
      </p:sp>
      <p:sp>
        <p:nvSpPr>
          <p:cNvPr id="22" name="二等辺三角形 21">
            <a:extLst>
              <a:ext uri="{FF2B5EF4-FFF2-40B4-BE49-F238E27FC236}">
                <a16:creationId xmlns:a16="http://schemas.microsoft.com/office/drawing/2014/main" id="{700176DD-A5CE-25F3-34D5-0CF90A12ECB6}"/>
              </a:ext>
            </a:extLst>
          </p:cNvPr>
          <p:cNvSpPr/>
          <p:nvPr/>
        </p:nvSpPr>
        <p:spPr>
          <a:xfrm rot="10800000">
            <a:off x="8815613" y="3579047"/>
            <a:ext cx="537106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DB68235-5AEC-B963-7781-441488CF2E0C}"/>
              </a:ext>
            </a:extLst>
          </p:cNvPr>
          <p:cNvCxnSpPr>
            <a:stCxn id="2" idx="0"/>
            <a:endCxn id="2" idx="2"/>
          </p:cNvCxnSpPr>
          <p:nvPr/>
        </p:nvCxnSpPr>
        <p:spPr>
          <a:xfrm>
            <a:off x="6113855" y="767396"/>
            <a:ext cx="0" cy="563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60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4AE92727-B990-D5FB-7B28-9B96C607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621" y="4730997"/>
            <a:ext cx="1390399" cy="1616743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A89BC8BA-9EAC-F2A1-E175-1622CC191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0" b="-300"/>
          <a:stretch/>
        </p:blipFill>
        <p:spPr>
          <a:xfrm>
            <a:off x="6746615" y="4730997"/>
            <a:ext cx="1910236" cy="1686806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A41AC59-4219-714B-7D85-F7E7585D9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357" y="1577298"/>
            <a:ext cx="1603204" cy="224736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0F689C1F-DF47-BBB0-B7BE-C55F05CED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52" y="4255584"/>
            <a:ext cx="3027528" cy="217759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46925FA-2F43-52E1-85D8-C787B0683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230" y="1620900"/>
            <a:ext cx="3027528" cy="2177598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0665EAC-3984-3F94-B6C3-5D883D74FE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F6D202-C4D8-7098-848D-885CAF4891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. </a:t>
            </a:r>
            <a:r>
              <a:rPr lang="ja-JP" altLang="en-US" dirty="0"/>
              <a:t>トライ用</a:t>
            </a:r>
            <a:r>
              <a:rPr lang="en-US" altLang="ja-JP" dirty="0"/>
              <a:t>PC</a:t>
            </a:r>
            <a:r>
              <a:rPr lang="ja-JP" altLang="en-US" dirty="0"/>
              <a:t>へのアクセス（初回）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C0906C-3893-CADA-7EA5-482028337BF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E9D77A6-F38D-8375-4DAA-813ADF5FB177}"/>
              </a:ext>
            </a:extLst>
          </p:cNvPr>
          <p:cNvSpPr txBox="1"/>
          <p:nvPr/>
        </p:nvSpPr>
        <p:spPr>
          <a:xfrm>
            <a:off x="443077" y="767396"/>
            <a:ext cx="434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4. </a:t>
            </a:r>
            <a:r>
              <a:rPr kumimoji="1" lang="ja-JP" altLang="en-US" dirty="0"/>
              <a:t>コンピュータに以下情報</a:t>
            </a:r>
            <a:r>
              <a:rPr lang="ja-JP" altLang="en-US" dirty="0"/>
              <a:t>を入力します</a:t>
            </a:r>
            <a:endParaRPr lang="en-US" altLang="ja-JP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CFF4DB7-30A7-94CE-140E-875D3D3D2462}"/>
              </a:ext>
            </a:extLst>
          </p:cNvPr>
          <p:cNvSpPr txBox="1"/>
          <p:nvPr/>
        </p:nvSpPr>
        <p:spPr>
          <a:xfrm>
            <a:off x="798230" y="1166418"/>
            <a:ext cx="5297770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ja-JP" altLang="en-US" dirty="0"/>
              <a:t>コンピュータ：</a:t>
            </a:r>
            <a:r>
              <a:rPr lang="en-US" altLang="ja-JP" dirty="0"/>
              <a:t>AI186480.global.aisingroup.com</a:t>
            </a:r>
            <a:endParaRPr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B9EE9A4-6B83-7A51-A66A-A17139513813}"/>
              </a:ext>
            </a:extLst>
          </p:cNvPr>
          <p:cNvSpPr/>
          <p:nvPr/>
        </p:nvSpPr>
        <p:spPr>
          <a:xfrm>
            <a:off x="834658" y="2578768"/>
            <a:ext cx="2407853" cy="182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2C4CFCD-B00E-6958-85C7-CE2A24C2B57D}"/>
              </a:ext>
            </a:extLst>
          </p:cNvPr>
          <p:cNvSpPr txBox="1"/>
          <p:nvPr/>
        </p:nvSpPr>
        <p:spPr>
          <a:xfrm>
            <a:off x="443077" y="3914438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</a:t>
            </a:r>
            <a:r>
              <a:rPr kumimoji="1" lang="en-US" altLang="ja-JP" dirty="0"/>
              <a:t>. </a:t>
            </a:r>
            <a:r>
              <a:rPr lang="ja-JP" altLang="en-US" dirty="0"/>
              <a:t>下の</a:t>
            </a:r>
            <a:r>
              <a:rPr kumimoji="1" lang="ja-JP" altLang="en-US" dirty="0"/>
              <a:t>「オプションの表示」をクリックします</a:t>
            </a:r>
            <a:endParaRPr kumimoji="1" lang="en-US" altLang="ja-JP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C84D7DA-5789-B22B-3985-2B65B6277432}"/>
              </a:ext>
            </a:extLst>
          </p:cNvPr>
          <p:cNvSpPr/>
          <p:nvPr/>
        </p:nvSpPr>
        <p:spPr>
          <a:xfrm>
            <a:off x="870342" y="6150221"/>
            <a:ext cx="882630" cy="161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81A8897-BD73-0954-EFBF-FD71B542A096}"/>
              </a:ext>
            </a:extLst>
          </p:cNvPr>
          <p:cNvSpPr txBox="1"/>
          <p:nvPr/>
        </p:nvSpPr>
        <p:spPr>
          <a:xfrm>
            <a:off x="6505623" y="765710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6. </a:t>
            </a:r>
            <a:r>
              <a:rPr lang="ja-JP" altLang="en-US" dirty="0"/>
              <a:t>ユーザ名</a:t>
            </a:r>
            <a:r>
              <a:rPr kumimoji="1" lang="ja-JP" altLang="en-US" dirty="0"/>
              <a:t>に以下情報</a:t>
            </a:r>
            <a:r>
              <a:rPr lang="ja-JP" altLang="en-US" dirty="0"/>
              <a:t>を入力します</a:t>
            </a:r>
            <a:endParaRPr lang="en-US" altLang="ja-JP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F147DEF-1006-41B4-3009-40C635E949D6}"/>
              </a:ext>
            </a:extLst>
          </p:cNvPr>
          <p:cNvSpPr txBox="1"/>
          <p:nvPr/>
        </p:nvSpPr>
        <p:spPr>
          <a:xfrm>
            <a:off x="6844618" y="1166418"/>
            <a:ext cx="2602695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ja-JP" altLang="en-US" dirty="0"/>
              <a:t>ユーザー：</a:t>
            </a:r>
            <a:r>
              <a:rPr lang="en-US" altLang="ja-JP" dirty="0"/>
              <a:t>.\cpcadmin</a:t>
            </a:r>
            <a:endParaRPr lang="ja-JP" altLang="en-US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06912AB-2D41-5F60-2F88-DAFEB09B0F10}"/>
              </a:ext>
            </a:extLst>
          </p:cNvPr>
          <p:cNvSpPr txBox="1"/>
          <p:nvPr/>
        </p:nvSpPr>
        <p:spPr>
          <a:xfrm>
            <a:off x="6345788" y="3914438"/>
            <a:ext cx="580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7</a:t>
            </a:r>
            <a:r>
              <a:rPr kumimoji="1" lang="en-US" altLang="ja-JP" dirty="0"/>
              <a:t>. </a:t>
            </a:r>
            <a:r>
              <a:rPr kumimoji="1" lang="ja-JP" altLang="en-US" dirty="0"/>
              <a:t>パスワードに以下情報</a:t>
            </a:r>
            <a:r>
              <a:rPr lang="ja-JP" altLang="en-US" dirty="0"/>
              <a:t>を入力し、「</a:t>
            </a:r>
            <a:r>
              <a:rPr lang="en-US" altLang="ja-JP" dirty="0"/>
              <a:t>OK</a:t>
            </a:r>
            <a:r>
              <a:rPr lang="ja-JP" altLang="en-US" dirty="0"/>
              <a:t>」を押します</a:t>
            </a:r>
            <a:endParaRPr lang="en-US" altLang="ja-JP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A7B2791E-CA03-1F93-3532-EB7E382496BF}"/>
              </a:ext>
            </a:extLst>
          </p:cNvPr>
          <p:cNvSpPr/>
          <p:nvPr/>
        </p:nvSpPr>
        <p:spPr>
          <a:xfrm>
            <a:off x="7077856" y="2505792"/>
            <a:ext cx="808843" cy="116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FC96FA84-1995-48FB-862B-03DF76D9ABCF}"/>
              </a:ext>
            </a:extLst>
          </p:cNvPr>
          <p:cNvSpPr/>
          <p:nvPr/>
        </p:nvSpPr>
        <p:spPr>
          <a:xfrm>
            <a:off x="6833357" y="5516110"/>
            <a:ext cx="1530058" cy="160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70E40DC-ACE3-C396-28AB-8E0C0BB5880D}"/>
              </a:ext>
            </a:extLst>
          </p:cNvPr>
          <p:cNvSpPr txBox="1"/>
          <p:nvPr/>
        </p:nvSpPr>
        <p:spPr>
          <a:xfrm>
            <a:off x="6746615" y="4251434"/>
            <a:ext cx="2629458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ja-JP" altLang="en-US" dirty="0"/>
              <a:t>パスワード：</a:t>
            </a:r>
            <a:r>
              <a:rPr lang="en-US" altLang="ja-JP" dirty="0"/>
              <a:t>asn10-ten</a:t>
            </a:r>
            <a:endParaRPr lang="ja-JP" altLang="en-US" dirty="0"/>
          </a:p>
        </p:txBody>
      </p:sp>
      <p:sp>
        <p:nvSpPr>
          <p:cNvPr id="31" name="二等辺三角形 30">
            <a:extLst>
              <a:ext uri="{FF2B5EF4-FFF2-40B4-BE49-F238E27FC236}">
                <a16:creationId xmlns:a16="http://schemas.microsoft.com/office/drawing/2014/main" id="{BDF464F8-F8E5-1FC8-DD6F-BF21B42A2411}"/>
              </a:ext>
            </a:extLst>
          </p:cNvPr>
          <p:cNvSpPr/>
          <p:nvPr/>
        </p:nvSpPr>
        <p:spPr>
          <a:xfrm rot="5400000">
            <a:off x="8576818" y="5526792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5049AB-73FD-9514-E5E7-21AF11F24727}"/>
              </a:ext>
            </a:extLst>
          </p:cNvPr>
          <p:cNvSpPr/>
          <p:nvPr/>
        </p:nvSpPr>
        <p:spPr>
          <a:xfrm>
            <a:off x="9793945" y="6195351"/>
            <a:ext cx="315404" cy="1301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7937EAA-2F27-EC49-6C61-4088389C64D0}"/>
              </a:ext>
            </a:extLst>
          </p:cNvPr>
          <p:cNvSpPr txBox="1"/>
          <p:nvPr/>
        </p:nvSpPr>
        <p:spPr>
          <a:xfrm>
            <a:off x="8916930" y="6319978"/>
            <a:ext cx="1679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「はい」を押します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BE29ADA5-1DEA-7C7E-AE86-4FCF093F13D6}"/>
              </a:ext>
            </a:extLst>
          </p:cNvPr>
          <p:cNvSpPr/>
          <p:nvPr/>
        </p:nvSpPr>
        <p:spPr>
          <a:xfrm>
            <a:off x="7778176" y="3650918"/>
            <a:ext cx="298649" cy="128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06D0782-A56B-C071-B5F9-4E3AE674FE85}"/>
              </a:ext>
            </a:extLst>
          </p:cNvPr>
          <p:cNvSpPr txBox="1"/>
          <p:nvPr/>
        </p:nvSpPr>
        <p:spPr>
          <a:xfrm>
            <a:off x="8495656" y="3586196"/>
            <a:ext cx="30275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ユーザー名入力後、「接続」を押します</a:t>
            </a:r>
          </a:p>
        </p:txBody>
      </p:sp>
      <p:sp>
        <p:nvSpPr>
          <p:cNvPr id="37" name="二等辺三角形 36">
            <a:extLst>
              <a:ext uri="{FF2B5EF4-FFF2-40B4-BE49-F238E27FC236}">
                <a16:creationId xmlns:a16="http://schemas.microsoft.com/office/drawing/2014/main" id="{B7CC7DDA-32CC-00B9-1C2F-0EEE87CF6B16}"/>
              </a:ext>
            </a:extLst>
          </p:cNvPr>
          <p:cNvSpPr/>
          <p:nvPr/>
        </p:nvSpPr>
        <p:spPr>
          <a:xfrm rot="5400000">
            <a:off x="10446551" y="5526792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FA8CF91-D884-E05E-1E2B-53FC26679A27}"/>
              </a:ext>
            </a:extLst>
          </p:cNvPr>
          <p:cNvCxnSpPr/>
          <p:nvPr/>
        </p:nvCxnSpPr>
        <p:spPr>
          <a:xfrm>
            <a:off x="7525753" y="2707105"/>
            <a:ext cx="360946" cy="860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B1157A4-2195-DC73-6B1C-68FCB1495029}"/>
              </a:ext>
            </a:extLst>
          </p:cNvPr>
          <p:cNvSpPr/>
          <p:nvPr/>
        </p:nvSpPr>
        <p:spPr>
          <a:xfrm>
            <a:off x="6821141" y="6164918"/>
            <a:ext cx="861414" cy="160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76793388-E62C-76AB-4DC2-FF73E0661812}"/>
              </a:ext>
            </a:extLst>
          </p:cNvPr>
          <p:cNvCxnSpPr>
            <a:cxnSpLocks/>
            <a:endCxn id="40" idx="0"/>
          </p:cNvCxnSpPr>
          <p:nvPr/>
        </p:nvCxnSpPr>
        <p:spPr>
          <a:xfrm flipH="1">
            <a:off x="7251848" y="5730214"/>
            <a:ext cx="360946" cy="434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図 49">
            <a:extLst>
              <a:ext uri="{FF2B5EF4-FFF2-40B4-BE49-F238E27FC236}">
                <a16:creationId xmlns:a16="http://schemas.microsoft.com/office/drawing/2014/main" id="{D2D2C129-C721-FCF2-1960-1E521E0B9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8699" y="5235273"/>
            <a:ext cx="1248968" cy="702789"/>
          </a:xfrm>
          <a:prstGeom prst="rect">
            <a:avLst/>
          </a:prstGeom>
        </p:spPr>
      </p:pic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3D672668-3B2A-29FA-9901-7D02F02574E1}"/>
              </a:ext>
            </a:extLst>
          </p:cNvPr>
          <p:cNvCxnSpPr/>
          <p:nvPr/>
        </p:nvCxnSpPr>
        <p:spPr>
          <a:xfrm>
            <a:off x="6234171" y="767396"/>
            <a:ext cx="0" cy="56376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086F846-FE6F-F4DD-9349-A010D71D4514}"/>
              </a:ext>
            </a:extLst>
          </p:cNvPr>
          <p:cNvSpPr txBox="1"/>
          <p:nvPr/>
        </p:nvSpPr>
        <p:spPr>
          <a:xfrm>
            <a:off x="10656036" y="5950646"/>
            <a:ext cx="16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成功すれば、</a:t>
            </a:r>
            <a:endParaRPr lang="en-US" altLang="ja-JP" sz="1200" dirty="0"/>
          </a:p>
          <a:p>
            <a:r>
              <a:rPr lang="ja-JP" altLang="en-US" sz="1200" dirty="0"/>
              <a:t>デスクトップ画面が</a:t>
            </a:r>
            <a:endParaRPr lang="en-US" altLang="ja-JP" sz="1200" dirty="0"/>
          </a:p>
          <a:p>
            <a:r>
              <a:rPr lang="ja-JP" altLang="en-US" sz="1200" dirty="0"/>
              <a:t>表示されます</a:t>
            </a:r>
            <a:endParaRPr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99102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30367E4-F495-4E72-5C8A-2A6F5F2E7B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C24096-51E4-CB1A-59FB-A86DBC283DB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. </a:t>
            </a:r>
            <a:r>
              <a:rPr lang="ja-JP" altLang="en-US" dirty="0"/>
              <a:t>トライ用</a:t>
            </a:r>
            <a:r>
              <a:rPr lang="en-US" altLang="ja-JP" dirty="0"/>
              <a:t>PC</a:t>
            </a:r>
            <a:r>
              <a:rPr lang="ja-JP" altLang="en-US" dirty="0"/>
              <a:t>へのアクセス（</a:t>
            </a:r>
            <a:r>
              <a:rPr lang="en-US" altLang="ja-JP" dirty="0"/>
              <a:t>2</a:t>
            </a:r>
            <a:r>
              <a:rPr lang="ja-JP" altLang="en-US" dirty="0"/>
              <a:t>回目以降）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E2B5C8-7502-9103-4E95-7A9562CBEB5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CC92B0-32D2-2D48-D006-89CA703F1224}"/>
              </a:ext>
            </a:extLst>
          </p:cNvPr>
          <p:cNvSpPr txBox="1"/>
          <p:nvPr/>
        </p:nvSpPr>
        <p:spPr>
          <a:xfrm>
            <a:off x="443077" y="767396"/>
            <a:ext cx="596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1. </a:t>
            </a:r>
            <a:r>
              <a:rPr kumimoji="1" lang="ja-JP" altLang="en-US" dirty="0"/>
              <a:t>「リモートデスクトップ接続」アプリを立ち上げます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00A339-835D-8EFC-6DCE-E92E7D9BD530}"/>
              </a:ext>
            </a:extLst>
          </p:cNvPr>
          <p:cNvSpPr txBox="1"/>
          <p:nvPr/>
        </p:nvSpPr>
        <p:spPr>
          <a:xfrm>
            <a:off x="533314" y="3590483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「接続」ボタンを押す</a:t>
            </a: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8DF39EEB-3A2B-8AB3-0FF9-2AA07700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3" y="1136728"/>
            <a:ext cx="3207363" cy="226908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7B254D4A-9A86-BF95-C67B-A1F98F253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3" y="4135907"/>
            <a:ext cx="3207363" cy="2269089"/>
          </a:xfrm>
          <a:prstGeom prst="rect">
            <a:avLst/>
          </a:prstGeom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7E75EF9-AA3C-C187-5B28-23EDC2C4D49B}"/>
              </a:ext>
            </a:extLst>
          </p:cNvPr>
          <p:cNvSpPr/>
          <p:nvPr/>
        </p:nvSpPr>
        <p:spPr>
          <a:xfrm>
            <a:off x="913453" y="2094110"/>
            <a:ext cx="2653910" cy="530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9F9C615-568B-706B-45AF-5813B4FEC5B3}"/>
              </a:ext>
            </a:extLst>
          </p:cNvPr>
          <p:cNvSpPr txBox="1"/>
          <p:nvPr/>
        </p:nvSpPr>
        <p:spPr>
          <a:xfrm>
            <a:off x="3592405" y="2139508"/>
            <a:ext cx="1815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rgbClr val="FF0000"/>
                </a:solidFill>
              </a:rPr>
              <a:t>左の赤枠の内容になっている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6F540F0F-2183-5562-D159-500013FC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150" y="1136728"/>
            <a:ext cx="3068052" cy="218101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9C0D3C6-5BC7-D444-81EB-3CBF82E4FE27}"/>
              </a:ext>
            </a:extLst>
          </p:cNvPr>
          <p:cNvSpPr txBox="1"/>
          <p:nvPr/>
        </p:nvSpPr>
        <p:spPr>
          <a:xfrm>
            <a:off x="7362216" y="3348533"/>
            <a:ext cx="4486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「ｖ」　を押し、赤枠のコンピュータに再設定してください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616C76D-5F29-B609-210A-AB8E35C37BF6}"/>
              </a:ext>
            </a:extLst>
          </p:cNvPr>
          <p:cNvSpPr/>
          <p:nvPr/>
        </p:nvSpPr>
        <p:spPr>
          <a:xfrm>
            <a:off x="8638676" y="2234922"/>
            <a:ext cx="1798720" cy="1243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833E8B0-11E5-EF13-E37B-FC8AE1581D05}"/>
              </a:ext>
            </a:extLst>
          </p:cNvPr>
          <p:cNvSpPr/>
          <p:nvPr/>
        </p:nvSpPr>
        <p:spPr>
          <a:xfrm>
            <a:off x="2821920" y="6090605"/>
            <a:ext cx="601064" cy="20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7117E142-8322-6D92-8EA7-024A438233CF}"/>
              </a:ext>
            </a:extLst>
          </p:cNvPr>
          <p:cNvCxnSpPr>
            <a:cxnSpLocks/>
            <a:stCxn id="17" idx="2"/>
            <a:endCxn id="6" idx="3"/>
          </p:cNvCxnSpPr>
          <p:nvPr/>
        </p:nvCxnSpPr>
        <p:spPr>
          <a:xfrm rot="5400000">
            <a:off x="3294937" y="2569786"/>
            <a:ext cx="1173976" cy="12367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298DBDE0-EC99-0106-3597-3175FDA5A593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5408195" y="2227236"/>
            <a:ext cx="2525955" cy="1431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870B44DC-C2A0-5F39-FEF1-8F4E1F3FD8F7}"/>
              </a:ext>
            </a:extLst>
          </p:cNvPr>
          <p:cNvSpPr txBox="1"/>
          <p:nvPr/>
        </p:nvSpPr>
        <p:spPr>
          <a:xfrm>
            <a:off x="4536473" y="3197050"/>
            <a:ext cx="2404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YES</a:t>
            </a:r>
            <a:endParaRPr lang="ja-JP" altLang="en-US" sz="1400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C8BD1D44-EDC9-E908-4759-EFF87607FB99}"/>
              </a:ext>
            </a:extLst>
          </p:cNvPr>
          <p:cNvSpPr txBox="1"/>
          <p:nvPr/>
        </p:nvSpPr>
        <p:spPr>
          <a:xfrm>
            <a:off x="6624351" y="1941588"/>
            <a:ext cx="676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/>
              <a:t>No</a:t>
            </a:r>
            <a:endParaRPr lang="ja-JP" altLang="en-US" sz="1400" dirty="0"/>
          </a:p>
        </p:txBody>
      </p:sp>
      <p:cxnSp>
        <p:nvCxnSpPr>
          <p:cNvPr id="48" name="コネクタ: カギ線 47">
            <a:extLst>
              <a:ext uri="{FF2B5EF4-FFF2-40B4-BE49-F238E27FC236}">
                <a16:creationId xmlns:a16="http://schemas.microsoft.com/office/drawing/2014/main" id="{4949FEC9-F376-1428-AA99-43D56F04855A}"/>
              </a:ext>
            </a:extLst>
          </p:cNvPr>
          <p:cNvCxnSpPr>
            <a:cxnSpLocks/>
            <a:stCxn id="23" idx="2"/>
            <a:endCxn id="6" idx="3"/>
          </p:cNvCxnSpPr>
          <p:nvPr/>
        </p:nvCxnSpPr>
        <p:spPr>
          <a:xfrm rot="5400000">
            <a:off x="6359779" y="529303"/>
            <a:ext cx="149617" cy="63420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図 60">
            <a:extLst>
              <a:ext uri="{FF2B5EF4-FFF2-40B4-BE49-F238E27FC236}">
                <a16:creationId xmlns:a16="http://schemas.microsoft.com/office/drawing/2014/main" id="{4F106ED7-DBEE-BD02-77AA-C361318B8E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0" b="-300"/>
          <a:stretch/>
        </p:blipFill>
        <p:spPr>
          <a:xfrm>
            <a:off x="5158736" y="4403798"/>
            <a:ext cx="1910236" cy="1686806"/>
          </a:xfrm>
          <a:prstGeom prst="rect">
            <a:avLst/>
          </a:prstGeom>
        </p:spPr>
      </p:pic>
      <p:pic>
        <p:nvPicPr>
          <p:cNvPr id="62" name="図 61">
            <a:extLst>
              <a:ext uri="{FF2B5EF4-FFF2-40B4-BE49-F238E27FC236}">
                <a16:creationId xmlns:a16="http://schemas.microsoft.com/office/drawing/2014/main" id="{8358DBB6-7F75-6EC6-AFFE-0C9DE8F45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476" y="4403798"/>
            <a:ext cx="1390399" cy="1616743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A734EF03-CEE5-2ED0-08A6-835516FF1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3841" y="4789683"/>
            <a:ext cx="1655582" cy="931589"/>
          </a:xfrm>
          <a:prstGeom prst="rect">
            <a:avLst/>
          </a:prstGeom>
        </p:spPr>
      </p:pic>
      <p:sp>
        <p:nvSpPr>
          <p:cNvPr id="64" name="二等辺三角形 63">
            <a:extLst>
              <a:ext uri="{FF2B5EF4-FFF2-40B4-BE49-F238E27FC236}">
                <a16:creationId xmlns:a16="http://schemas.microsoft.com/office/drawing/2014/main" id="{8E87CF8D-D43B-AFB1-DF49-D97765381B7C}"/>
              </a:ext>
            </a:extLst>
          </p:cNvPr>
          <p:cNvSpPr/>
          <p:nvPr/>
        </p:nvSpPr>
        <p:spPr>
          <a:xfrm rot="5400000">
            <a:off x="4487486" y="5137274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二等辺三角形 64">
            <a:extLst>
              <a:ext uri="{FF2B5EF4-FFF2-40B4-BE49-F238E27FC236}">
                <a16:creationId xmlns:a16="http://schemas.microsoft.com/office/drawing/2014/main" id="{4C24F935-7487-01A3-B9FB-44E133B554BB}"/>
              </a:ext>
            </a:extLst>
          </p:cNvPr>
          <p:cNvSpPr/>
          <p:nvPr/>
        </p:nvSpPr>
        <p:spPr>
          <a:xfrm rot="5400000">
            <a:off x="7258509" y="5142712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二等辺三角形 65">
            <a:extLst>
              <a:ext uri="{FF2B5EF4-FFF2-40B4-BE49-F238E27FC236}">
                <a16:creationId xmlns:a16="http://schemas.microsoft.com/office/drawing/2014/main" id="{4E7EB21E-7B89-E311-0059-8977341C39A2}"/>
              </a:ext>
            </a:extLst>
          </p:cNvPr>
          <p:cNvSpPr/>
          <p:nvPr/>
        </p:nvSpPr>
        <p:spPr>
          <a:xfrm rot="5400000">
            <a:off x="9523412" y="5152248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280C5C3-2377-2702-CBAD-DB76BA4E4FEA}"/>
              </a:ext>
            </a:extLst>
          </p:cNvPr>
          <p:cNvSpPr txBox="1"/>
          <p:nvPr/>
        </p:nvSpPr>
        <p:spPr>
          <a:xfrm>
            <a:off x="7836141" y="6074269"/>
            <a:ext cx="16793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「はい」を押します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D4280B53-4F94-9D9B-AA4B-CFE3656FF04D}"/>
              </a:ext>
            </a:extLst>
          </p:cNvPr>
          <p:cNvSpPr txBox="1"/>
          <p:nvPr/>
        </p:nvSpPr>
        <p:spPr>
          <a:xfrm>
            <a:off x="5261927" y="6064036"/>
            <a:ext cx="1679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パスワード入力後、「</a:t>
            </a:r>
            <a:r>
              <a:rPr lang="en-US" altLang="ja-JP" sz="1200" dirty="0"/>
              <a:t>OK</a:t>
            </a:r>
            <a:r>
              <a:rPr lang="ja-JP" altLang="en-US" sz="1200" dirty="0"/>
              <a:t>」を押します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4981A8D-4D7A-E681-A0E1-57FB79460E7F}"/>
              </a:ext>
            </a:extLst>
          </p:cNvPr>
          <p:cNvSpPr/>
          <p:nvPr/>
        </p:nvSpPr>
        <p:spPr>
          <a:xfrm>
            <a:off x="5257031" y="5165065"/>
            <a:ext cx="1462605" cy="188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B7B5CA0E-C216-C1E1-17C0-1AC3E43C354C}"/>
              </a:ext>
            </a:extLst>
          </p:cNvPr>
          <p:cNvSpPr/>
          <p:nvPr/>
        </p:nvSpPr>
        <p:spPr>
          <a:xfrm>
            <a:off x="5257030" y="5816001"/>
            <a:ext cx="838969" cy="204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FBC030C-88D5-BC0D-8158-2E812E1C47FA}"/>
              </a:ext>
            </a:extLst>
          </p:cNvPr>
          <p:cNvSpPr/>
          <p:nvPr/>
        </p:nvSpPr>
        <p:spPr>
          <a:xfrm>
            <a:off x="8706822" y="5898880"/>
            <a:ext cx="298815" cy="76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A7854029-1F3D-D22A-4C35-BE04716739B2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 flipH="1">
            <a:off x="5676515" y="5354053"/>
            <a:ext cx="311819" cy="461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78A20336-5FE5-C09D-F407-EA3FD3FF164D}"/>
              </a:ext>
            </a:extLst>
          </p:cNvPr>
          <p:cNvSpPr txBox="1"/>
          <p:nvPr/>
        </p:nvSpPr>
        <p:spPr>
          <a:xfrm>
            <a:off x="10169671" y="5816001"/>
            <a:ext cx="1679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成功すれば、</a:t>
            </a:r>
            <a:endParaRPr lang="en-US" altLang="ja-JP" sz="1200" dirty="0"/>
          </a:p>
          <a:p>
            <a:r>
              <a:rPr lang="ja-JP" altLang="en-US" sz="1200" dirty="0"/>
              <a:t>デスクトップ画面が</a:t>
            </a:r>
            <a:endParaRPr lang="en-US" altLang="ja-JP" sz="1200" dirty="0"/>
          </a:p>
          <a:p>
            <a:r>
              <a:rPr lang="ja-JP" altLang="en-US" sz="1200" dirty="0"/>
              <a:t>表示されます</a:t>
            </a:r>
            <a:endParaRPr lang="en-US" altLang="ja-JP" sz="1200" dirty="0"/>
          </a:p>
        </p:txBody>
      </p:sp>
      <p:sp>
        <p:nvSpPr>
          <p:cNvPr id="15" name="矢印: 下 14">
            <a:extLst>
              <a:ext uri="{FF2B5EF4-FFF2-40B4-BE49-F238E27FC236}">
                <a16:creationId xmlns:a16="http://schemas.microsoft.com/office/drawing/2014/main" id="{95A9B2AC-1DB7-CB8C-F5DD-D1C2901E6750}"/>
              </a:ext>
            </a:extLst>
          </p:cNvPr>
          <p:cNvSpPr/>
          <p:nvPr/>
        </p:nvSpPr>
        <p:spPr>
          <a:xfrm rot="2147207">
            <a:off x="10463037" y="1854452"/>
            <a:ext cx="214113" cy="264581"/>
          </a:xfrm>
          <a:prstGeom prst="downArrow">
            <a:avLst>
              <a:gd name="adj1" fmla="val 50000"/>
              <a:gd name="adj2" fmla="val 43739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041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6281CC5F-AA57-D06A-08B7-A7FFF6ED3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8" y="1161831"/>
            <a:ext cx="4255023" cy="2394284"/>
          </a:xfrm>
          <a:prstGeom prst="rect">
            <a:avLst/>
          </a:prstGeom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1BD84FF7-0E82-26F1-7CDB-9C3A22F7D8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BB0DF0-3722-BA30-2D9C-64CE2F7940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2</a:t>
            </a:r>
            <a:r>
              <a:rPr kumimoji="1" lang="en-US" altLang="ja-JP" dirty="0"/>
              <a:t>. </a:t>
            </a:r>
            <a:r>
              <a:rPr kumimoji="1" lang="ja-JP" altLang="en-US" dirty="0"/>
              <a:t>起動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3B0B54-113B-6809-3A7F-EBDA63179FD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FFA1D8B-539D-2AFF-EFAD-CE73C704A351}"/>
              </a:ext>
            </a:extLst>
          </p:cNvPr>
          <p:cNvSpPr txBox="1"/>
          <p:nvPr/>
        </p:nvSpPr>
        <p:spPr>
          <a:xfrm>
            <a:off x="443077" y="767396"/>
            <a:ext cx="4576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</a:t>
            </a:r>
            <a:r>
              <a:rPr kumimoji="1" lang="en-US" altLang="ja-JP" dirty="0"/>
              <a:t>. </a:t>
            </a:r>
            <a:r>
              <a:rPr kumimoji="1" lang="ja-JP" altLang="en-US" dirty="0"/>
              <a:t>以下のアイコンをダブルクリックします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F10EA3A-D65B-829C-D93F-F93F7C81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001" y="1112402"/>
            <a:ext cx="3715488" cy="241938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AB3A13D-061E-6A1E-26EC-BCCDB640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516679" y="2272645"/>
            <a:ext cx="548688" cy="249958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A7E5B5C-45C0-13D5-E58E-F332A484F0BC}"/>
              </a:ext>
            </a:extLst>
          </p:cNvPr>
          <p:cNvSpPr/>
          <p:nvPr/>
        </p:nvSpPr>
        <p:spPr>
          <a:xfrm>
            <a:off x="776980" y="1924464"/>
            <a:ext cx="249958" cy="397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9ED453-3A0E-845E-3B45-6EFF06256814}"/>
              </a:ext>
            </a:extLst>
          </p:cNvPr>
          <p:cNvSpPr txBox="1"/>
          <p:nvPr/>
        </p:nvSpPr>
        <p:spPr>
          <a:xfrm>
            <a:off x="6113854" y="3615185"/>
            <a:ext cx="5144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ブラウザが自動的に立ち上がり、アプリ画面が表示されます</a:t>
            </a:r>
            <a:endParaRPr lang="en-US" altLang="ja-JP" sz="1400" b="1" dirty="0">
              <a:solidFill>
                <a:srgbClr val="FF0000"/>
              </a:solidFill>
            </a:endParaRPr>
          </a:p>
          <a:p>
            <a:r>
              <a:rPr lang="ja-JP" altLang="en-US" sz="1400" b="1" dirty="0">
                <a:solidFill>
                  <a:srgbClr val="FF0000"/>
                </a:solidFill>
              </a:rPr>
              <a:t>（</a:t>
            </a:r>
            <a:r>
              <a:rPr lang="en-US" altLang="ja-JP" sz="1400" b="1" dirty="0">
                <a:solidFill>
                  <a:srgbClr val="FF0000"/>
                </a:solidFill>
              </a:rPr>
              <a:t>30</a:t>
            </a:r>
            <a:r>
              <a:rPr lang="ja-JP" altLang="en-US" sz="1400" b="1" dirty="0">
                <a:solidFill>
                  <a:srgbClr val="FF0000"/>
                </a:solidFill>
              </a:rPr>
              <a:t>秒ほど時間がかかります）</a:t>
            </a:r>
            <a:endParaRPr lang="en-US" altLang="ja-JP" sz="1400" b="1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5B1463D-0E65-1D33-809C-0B7ECE7B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896" y="5371574"/>
            <a:ext cx="5667139" cy="1008004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3F3A1F6-257A-5F60-D96D-176390A372DF}"/>
              </a:ext>
            </a:extLst>
          </p:cNvPr>
          <p:cNvSpPr txBox="1"/>
          <p:nvPr/>
        </p:nvSpPr>
        <p:spPr>
          <a:xfrm>
            <a:off x="6174529" y="4654021"/>
            <a:ext cx="5083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注）下のような黒い画面も表示されます</a:t>
            </a:r>
            <a:endParaRPr lang="en-US" altLang="ja-JP" sz="1200" dirty="0"/>
          </a:p>
          <a:p>
            <a:r>
              <a:rPr lang="ja-JP" altLang="en-US" sz="1200" dirty="0"/>
              <a:t>こちらを閉じる（</a:t>
            </a:r>
            <a:r>
              <a:rPr lang="en-US" altLang="ja-JP" sz="1200" dirty="0"/>
              <a:t>×</a:t>
            </a:r>
            <a:r>
              <a:rPr lang="ja-JP" altLang="en-US" sz="1200" dirty="0"/>
              <a:t>をクリックする）とアプリが停止しますので、</a:t>
            </a:r>
            <a:endParaRPr lang="en-US" altLang="ja-JP" sz="1200" dirty="0"/>
          </a:p>
          <a:p>
            <a:r>
              <a:rPr lang="ja-JP" altLang="en-US" sz="1200" dirty="0"/>
              <a:t>閉じないようにしてください</a:t>
            </a:r>
            <a:endParaRPr lang="en-US" altLang="ja-JP" sz="1200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4232DF7C-B1E8-ECE3-A8A0-308423D1A9F4}"/>
              </a:ext>
            </a:extLst>
          </p:cNvPr>
          <p:cNvSpPr/>
          <p:nvPr/>
        </p:nvSpPr>
        <p:spPr>
          <a:xfrm>
            <a:off x="1348809" y="1637442"/>
            <a:ext cx="1166008" cy="1034526"/>
          </a:xfrm>
          <a:prstGeom prst="wedgeRoundRectCallout">
            <a:avLst>
              <a:gd name="adj1" fmla="val -77911"/>
              <a:gd name="adj2" fmla="val -1775"/>
              <a:gd name="adj3" fmla="val 16667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495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0DAA1B16-F999-A745-E92A-9DD0347012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C68ABF2-DB81-89DA-5A24-042AC67EF6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起動（アプリ再表示）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5CBBA-0FD9-5E42-E383-6ED714FC938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D1AC02-32EA-5A2B-A062-E5FACE374559}"/>
              </a:ext>
            </a:extLst>
          </p:cNvPr>
          <p:cNvSpPr txBox="1"/>
          <p:nvPr/>
        </p:nvSpPr>
        <p:spPr>
          <a:xfrm>
            <a:off x="443077" y="767396"/>
            <a:ext cx="105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誤ってブラウザ上のアプリを閉じてしまった場合、以下</a:t>
            </a:r>
            <a:r>
              <a:rPr kumimoji="1" lang="en-US" altLang="ja-JP" dirty="0"/>
              <a:t>URL</a:t>
            </a:r>
            <a:r>
              <a:rPr kumimoji="1" lang="ja-JP" altLang="en-US" dirty="0"/>
              <a:t>を検索すると、アプリを再表示できます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5DFE20A-E40B-98A8-DBAF-2F2EF08C68EE}"/>
              </a:ext>
            </a:extLst>
          </p:cNvPr>
          <p:cNvSpPr txBox="1"/>
          <p:nvPr/>
        </p:nvSpPr>
        <p:spPr>
          <a:xfrm>
            <a:off x="527643" y="1178951"/>
            <a:ext cx="5297770" cy="369332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en-US" altLang="ja-JP" dirty="0"/>
              <a:t>URL</a:t>
            </a:r>
            <a:r>
              <a:rPr lang="ja-JP" altLang="en-US" dirty="0"/>
              <a:t>：</a:t>
            </a:r>
            <a:r>
              <a:rPr lang="en-US" altLang="ja-JP" sz="1800" dirty="0">
                <a:solidFill>
                  <a:srgbClr val="FF0000"/>
                </a:solidFill>
              </a:rPr>
              <a:t> </a:t>
            </a:r>
            <a:r>
              <a:rPr lang="en-US" altLang="ja-JP" sz="1800" dirty="0"/>
              <a:t>https://localhost:8501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A585652-5F74-E01D-C9C0-BAF414DF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43" y="1697085"/>
            <a:ext cx="10886801" cy="1936416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8257CFA-2B41-C1EA-87BA-5AE6236D5E3E}"/>
              </a:ext>
            </a:extLst>
          </p:cNvPr>
          <p:cNvSpPr/>
          <p:nvPr/>
        </p:nvSpPr>
        <p:spPr>
          <a:xfrm>
            <a:off x="703871" y="2624282"/>
            <a:ext cx="2944398" cy="1842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4224BB05-6B77-4661-37ED-872F8D45DE84}"/>
              </a:ext>
            </a:extLst>
          </p:cNvPr>
          <p:cNvSpPr/>
          <p:nvPr/>
        </p:nvSpPr>
        <p:spPr>
          <a:xfrm rot="2147207">
            <a:off x="3726306" y="2473376"/>
            <a:ext cx="214113" cy="264581"/>
          </a:xfrm>
          <a:prstGeom prst="downArrow">
            <a:avLst>
              <a:gd name="adj1" fmla="val 50000"/>
              <a:gd name="adj2" fmla="val 43739"/>
            </a:avLst>
          </a:prstGeom>
          <a:solidFill>
            <a:srgbClr val="FF000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749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EA4503C9-8D15-43D1-CB2E-58DF3D0412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F94D4F-2943-B6DE-40AB-ED1F082D81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232DC-23E4-3FEE-F171-2FF5DD85648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27, 2024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FE01994-707E-1769-0937-FD906F24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26" y="1220242"/>
            <a:ext cx="4953334" cy="322542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DAF412C-F0FC-353C-E7B9-C0D781C47CDC}"/>
              </a:ext>
            </a:extLst>
          </p:cNvPr>
          <p:cNvSpPr txBox="1"/>
          <p:nvPr/>
        </p:nvSpPr>
        <p:spPr>
          <a:xfrm>
            <a:off x="407368" y="809153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1. </a:t>
            </a:r>
            <a:r>
              <a:rPr lang="ja-JP" altLang="en-US" dirty="0"/>
              <a:t>メインメニューの「分析」をクリックします</a:t>
            </a:r>
            <a:endParaRPr lang="en-US" altLang="ja-JP" dirty="0"/>
          </a:p>
        </p:txBody>
      </p:sp>
      <p:sp>
        <p:nvSpPr>
          <p:cNvPr id="15" name="二等辺三角形 14">
            <a:extLst>
              <a:ext uri="{FF2B5EF4-FFF2-40B4-BE49-F238E27FC236}">
                <a16:creationId xmlns:a16="http://schemas.microsoft.com/office/drawing/2014/main" id="{2BB93538-161B-CC9C-EE04-3A2B9EC905BE}"/>
              </a:ext>
            </a:extLst>
          </p:cNvPr>
          <p:cNvSpPr/>
          <p:nvPr/>
        </p:nvSpPr>
        <p:spPr>
          <a:xfrm rot="5400000">
            <a:off x="5805125" y="2783309"/>
            <a:ext cx="443818" cy="236406"/>
          </a:xfrm>
          <a:prstGeom prst="triangle">
            <a:avLst/>
          </a:prstGeom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793C15-28A6-FA8B-40DB-A8E9CEA84890}"/>
              </a:ext>
            </a:extLst>
          </p:cNvPr>
          <p:cNvSpPr txBox="1"/>
          <p:nvPr/>
        </p:nvSpPr>
        <p:spPr>
          <a:xfrm>
            <a:off x="6294476" y="4576882"/>
            <a:ext cx="2786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ページが切り替わります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A5E062B-FCDC-3DA4-EEC9-6FC3E0D3D6DE}"/>
              </a:ext>
            </a:extLst>
          </p:cNvPr>
          <p:cNvSpPr/>
          <p:nvPr/>
        </p:nvSpPr>
        <p:spPr>
          <a:xfrm>
            <a:off x="774410" y="1959428"/>
            <a:ext cx="270619" cy="87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2E92FE8-F791-2D12-9F03-94881DCF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482" y="1220242"/>
            <a:ext cx="5701899" cy="31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>
            <a:extLst>
              <a:ext uri="{FF2B5EF4-FFF2-40B4-BE49-F238E27FC236}">
                <a16:creationId xmlns:a16="http://schemas.microsoft.com/office/drawing/2014/main" id="{09DEF405-80CA-F3C8-6489-A49CA274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010" y="3986103"/>
            <a:ext cx="2892925" cy="2418893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BB57F82F-C14E-96F1-F4E5-0B4192A548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6"/>
          <a:stretch/>
        </p:blipFill>
        <p:spPr>
          <a:xfrm>
            <a:off x="6095999" y="1693188"/>
            <a:ext cx="2866948" cy="1572936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A3104619-DE52-571D-9A2E-453597D3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4" t="8098" r="32139" b="25688"/>
          <a:stretch/>
        </p:blipFill>
        <p:spPr>
          <a:xfrm>
            <a:off x="705220" y="1288476"/>
            <a:ext cx="5016300" cy="5168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AA160C4-650B-5667-C144-D6424BC105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BE8D0F-F5C3-E297-722F-F65C89EEBF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/>
              <a:t>2.</a:t>
            </a:r>
            <a:r>
              <a:rPr lang="ja-JP" altLang="en-US" dirty="0"/>
              <a:t> 操作方法　～要因分析～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D6317D-7150-89FA-9E7C-7F4A3DBCB84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September 29, 2024</a:t>
            </a:fld>
            <a:endParaRPr 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E1991D0-847A-8521-AF5C-C8B6FBE5D898}"/>
              </a:ext>
            </a:extLst>
          </p:cNvPr>
          <p:cNvSpPr txBox="1"/>
          <p:nvPr/>
        </p:nvSpPr>
        <p:spPr>
          <a:xfrm>
            <a:off x="407368" y="809153"/>
            <a:ext cx="827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2. </a:t>
            </a:r>
            <a:r>
              <a:rPr lang="ja-JP" altLang="en-US" dirty="0"/>
              <a:t>ステップ１の入力ボックスに品番を入力し、「登録する」ボタンを押します</a:t>
            </a:r>
            <a:endParaRPr lang="en-US" altLang="ja-JP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58765B0-559E-CD2A-C4C3-CFD20D85D2DF}"/>
              </a:ext>
            </a:extLst>
          </p:cNvPr>
          <p:cNvSpPr/>
          <p:nvPr/>
        </p:nvSpPr>
        <p:spPr>
          <a:xfrm>
            <a:off x="893135" y="3569137"/>
            <a:ext cx="2206256" cy="153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CE799C-4103-A4D1-DC12-10C42295962D}"/>
              </a:ext>
            </a:extLst>
          </p:cNvPr>
          <p:cNvSpPr txBox="1"/>
          <p:nvPr/>
        </p:nvSpPr>
        <p:spPr>
          <a:xfrm>
            <a:off x="6096000" y="1281948"/>
            <a:ext cx="5870944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方法１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4B46EE1-B5C1-9F70-4B09-23709B98B996}"/>
              </a:ext>
            </a:extLst>
          </p:cNvPr>
          <p:cNvSpPr txBox="1"/>
          <p:nvPr/>
        </p:nvSpPr>
        <p:spPr>
          <a:xfrm>
            <a:off x="9002917" y="1992686"/>
            <a:ext cx="3108218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ja-JP" altLang="en-US" sz="1400" b="1" dirty="0"/>
              <a:t>入力ボックスに品番を入力する</a:t>
            </a:r>
            <a:endParaRPr lang="en-US" altLang="ja-JP" sz="1400" b="1" dirty="0"/>
          </a:p>
          <a:p>
            <a:r>
              <a:rPr lang="ja-JP" altLang="en-US" sz="1400" dirty="0"/>
              <a:t>入力ボックスに品番を入力すると、</a:t>
            </a:r>
            <a:endParaRPr lang="en-US" altLang="ja-JP" sz="1400" dirty="0"/>
          </a:p>
          <a:p>
            <a:r>
              <a:rPr lang="ja-JP" altLang="en-US" sz="1400" dirty="0"/>
              <a:t>品番一覧に品番候補が表示されます</a:t>
            </a:r>
            <a:endParaRPr lang="en-US" altLang="ja-JP" sz="1400" dirty="0"/>
          </a:p>
          <a:p>
            <a:r>
              <a:rPr lang="ja-JP" altLang="en-US" sz="1400" dirty="0"/>
              <a:t>対象品番をクリックください</a:t>
            </a:r>
            <a:endParaRPr lang="en-US" altLang="ja-JP" sz="1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F39C0E-7DDD-BD7D-5E05-5A9A2CD3222B}"/>
              </a:ext>
            </a:extLst>
          </p:cNvPr>
          <p:cNvSpPr txBox="1"/>
          <p:nvPr/>
        </p:nvSpPr>
        <p:spPr>
          <a:xfrm>
            <a:off x="6095999" y="3569137"/>
            <a:ext cx="5870945" cy="30777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ja-JP" altLang="en-US" sz="1400" b="1" dirty="0">
                <a:solidFill>
                  <a:schemeClr val="bg1"/>
                </a:solidFill>
              </a:rPr>
              <a:t>方法２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C17D365-2E67-C387-AC03-C461439DE5C9}"/>
              </a:ext>
            </a:extLst>
          </p:cNvPr>
          <p:cNvSpPr txBox="1"/>
          <p:nvPr/>
        </p:nvSpPr>
        <p:spPr>
          <a:xfrm>
            <a:off x="9050892" y="4866117"/>
            <a:ext cx="31082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/>
              <a:t>品番一覧から対象品番を選択する</a:t>
            </a:r>
            <a:endParaRPr lang="en-US" altLang="ja-JP" sz="1400" b="1" dirty="0"/>
          </a:p>
          <a:p>
            <a:r>
              <a:rPr lang="ja-JP" altLang="en-US" sz="1400" dirty="0"/>
              <a:t>入力ボックスをクリックすると、</a:t>
            </a:r>
            <a:endParaRPr lang="en-US" altLang="ja-JP" sz="1400" dirty="0"/>
          </a:p>
          <a:p>
            <a:r>
              <a:rPr lang="ja-JP" altLang="en-US" sz="1400" dirty="0"/>
              <a:t>品番一覧が表示されます</a:t>
            </a:r>
            <a:endParaRPr lang="en-US" altLang="ja-JP" sz="1400" dirty="0"/>
          </a:p>
          <a:p>
            <a:r>
              <a:rPr lang="ja-JP" altLang="en-US" sz="1400" dirty="0"/>
              <a:t>対象品番をクリックください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F5FB73-5CF0-A7DF-692A-6AB4979713CF}"/>
              </a:ext>
            </a:extLst>
          </p:cNvPr>
          <p:cNvSpPr txBox="1"/>
          <p:nvPr/>
        </p:nvSpPr>
        <p:spPr>
          <a:xfrm>
            <a:off x="7028973" y="2254296"/>
            <a:ext cx="83249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800" b="1" dirty="0">
                <a:solidFill>
                  <a:schemeClr val="bg1">
                    <a:lumMod val="50000"/>
                  </a:schemeClr>
                </a:solidFill>
              </a:rPr>
              <a:t>入力ボックス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B9A2AE83-2B82-466A-51D9-A3AD80F6A10B}"/>
              </a:ext>
            </a:extLst>
          </p:cNvPr>
          <p:cNvSpPr/>
          <p:nvPr/>
        </p:nvSpPr>
        <p:spPr>
          <a:xfrm>
            <a:off x="6304472" y="2469740"/>
            <a:ext cx="2489972" cy="182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E74126C-240B-D71B-8A1F-5FEAC143CDA6}"/>
              </a:ext>
            </a:extLst>
          </p:cNvPr>
          <p:cNvSpPr/>
          <p:nvPr/>
        </p:nvSpPr>
        <p:spPr>
          <a:xfrm>
            <a:off x="6304472" y="4740938"/>
            <a:ext cx="2489972" cy="167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63BD0A54-CFAA-F97B-4012-F8DC5C4CA899}"/>
              </a:ext>
            </a:extLst>
          </p:cNvPr>
          <p:cNvSpPr txBox="1"/>
          <p:nvPr/>
        </p:nvSpPr>
        <p:spPr>
          <a:xfrm>
            <a:off x="7314489" y="5512447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ここから選ぶ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ABB110D1-C995-2892-44C7-1AD81D6F5221}"/>
              </a:ext>
            </a:extLst>
          </p:cNvPr>
          <p:cNvSpPr txBox="1"/>
          <p:nvPr/>
        </p:nvSpPr>
        <p:spPr>
          <a:xfrm>
            <a:off x="7706000" y="1722990"/>
            <a:ext cx="1344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rgbClr val="FF0000"/>
                </a:solidFill>
              </a:rPr>
              <a:t>直接入力する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178B58EB-4654-C994-C7EB-F9AF4E602DE1}"/>
              </a:ext>
            </a:extLst>
          </p:cNvPr>
          <p:cNvSpPr/>
          <p:nvPr/>
        </p:nvSpPr>
        <p:spPr>
          <a:xfrm>
            <a:off x="893135" y="3837330"/>
            <a:ext cx="419986" cy="148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49A14E11-140C-0930-1E3C-755C9AE15928}"/>
              </a:ext>
            </a:extLst>
          </p:cNvPr>
          <p:cNvCxnSpPr>
            <a:cxnSpLocks/>
          </p:cNvCxnSpPr>
          <p:nvPr/>
        </p:nvCxnSpPr>
        <p:spPr>
          <a:xfrm flipH="1">
            <a:off x="1348830" y="3796357"/>
            <a:ext cx="590107" cy="1382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07F076B0-98FA-EF1C-FEA4-3739CEC60EF2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213370" y="2479656"/>
            <a:ext cx="2882629" cy="119073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42CA61EB-85EB-F188-33C5-D22B6F897DD2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3213370" y="3779576"/>
            <a:ext cx="2869640" cy="14159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82033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4945</TotalTime>
  <Words>726</Words>
  <Application>Microsoft Office PowerPoint</Application>
  <PresentationFormat>ワイド画面</PresentationFormat>
  <Paragraphs>120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16</vt:i4>
      </vt:variant>
    </vt:vector>
  </HeadingPairs>
  <TitlesOfParts>
    <vt:vector size="24" baseType="lpstr">
      <vt:lpstr>メイリオ</vt:lpstr>
      <vt:lpstr>游ゴシック</vt:lpstr>
      <vt:lpstr>Arial</vt:lpstr>
      <vt:lpstr>Segoe UI</vt:lpstr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優樹 笹岡</cp:lastModifiedBy>
  <cp:revision>130</cp:revision>
  <dcterms:created xsi:type="dcterms:W3CDTF">2022-01-19T01:36:44Z</dcterms:created>
  <dcterms:modified xsi:type="dcterms:W3CDTF">2024-09-29T08:58:05Z</dcterms:modified>
</cp:coreProperties>
</file>